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4"/>
  </p:notesMasterIdLst>
  <p:handoutMasterIdLst>
    <p:handoutMasterId r:id="rId45"/>
  </p:handoutMasterIdLst>
  <p:sldIdLst>
    <p:sldId id="1393" r:id="rId8"/>
    <p:sldId id="1690" r:id="rId9"/>
    <p:sldId id="1518" r:id="rId10"/>
    <p:sldId id="1771" r:id="rId11"/>
    <p:sldId id="1776" r:id="rId12"/>
    <p:sldId id="1777" r:id="rId13"/>
    <p:sldId id="1707" r:id="rId14"/>
    <p:sldId id="1773" r:id="rId15"/>
    <p:sldId id="1710" r:id="rId16"/>
    <p:sldId id="1751" r:id="rId17"/>
    <p:sldId id="1756" r:id="rId18"/>
    <p:sldId id="1757" r:id="rId19"/>
    <p:sldId id="1778" r:id="rId20"/>
    <p:sldId id="1760" r:id="rId21"/>
    <p:sldId id="1759" r:id="rId22"/>
    <p:sldId id="1538" r:id="rId23"/>
    <p:sldId id="1575" r:id="rId24"/>
    <p:sldId id="1752" r:id="rId25"/>
    <p:sldId id="1574" r:id="rId26"/>
    <p:sldId id="1578" r:id="rId27"/>
    <p:sldId id="1582" r:id="rId28"/>
    <p:sldId id="1580" r:id="rId29"/>
    <p:sldId id="1577" r:id="rId30"/>
    <p:sldId id="1758" r:id="rId31"/>
    <p:sldId id="1717" r:id="rId32"/>
    <p:sldId id="1754" r:id="rId33"/>
    <p:sldId id="1755" r:id="rId34"/>
    <p:sldId id="1708" r:id="rId35"/>
    <p:sldId id="1709" r:id="rId36"/>
    <p:sldId id="1779" r:id="rId37"/>
    <p:sldId id="1780" r:id="rId38"/>
    <p:sldId id="1764" r:id="rId39"/>
    <p:sldId id="1766" r:id="rId40"/>
    <p:sldId id="1768" r:id="rId41"/>
    <p:sldId id="1782" r:id="rId42"/>
    <p:sldId id="1615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518"/>
            <p14:sldId id="1771"/>
            <p14:sldId id="1776"/>
            <p14:sldId id="1777"/>
            <p14:sldId id="1707"/>
            <p14:sldId id="1773"/>
            <p14:sldId id="1710"/>
            <p14:sldId id="1751"/>
            <p14:sldId id="1756"/>
            <p14:sldId id="1757"/>
            <p14:sldId id="1778"/>
            <p14:sldId id="1760"/>
            <p14:sldId id="1759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17"/>
            <p14:sldId id="1754"/>
            <p14:sldId id="1755"/>
            <p14:sldId id="1708"/>
            <p14:sldId id="1709"/>
            <p14:sldId id="1779"/>
            <p14:sldId id="1780"/>
            <p14:sldId id="1764"/>
            <p14:sldId id="1766"/>
            <p14:sldId id="1768"/>
            <p14:sldId id="1782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85" d="100"/>
          <a:sy n="85" d="100"/>
        </p:scale>
        <p:origin x="30" y="12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8/31/2024 8:31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7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8/31/2024 8:31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8:31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31/08/2024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Microservices</a:t>
            </a:r>
            <a:r>
              <a:rPr lang="pt-BR" b="1" dirty="0"/>
              <a:t>, Escalabilidade e </a:t>
            </a:r>
            <a:r>
              <a:rPr lang="pt-BR" b="1" dirty="0" err="1"/>
              <a:t>Kubernetes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EBBD7B-35A1-4BE2-9F49-F4BD57DC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946344"/>
            <a:ext cx="1675417" cy="8026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7141F8-DB16-4A7F-A2BD-534DD4487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73" y="5841174"/>
            <a:ext cx="1675417" cy="1051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9881071" y="2417599"/>
            <a:ext cx="1551503" cy="14577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379DFE2-1511-167F-3C6A-6F8EE55D9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7" y="3169192"/>
            <a:ext cx="2635624" cy="20524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25D354-198F-6D97-0315-7068C53F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689" y="5896190"/>
            <a:ext cx="3483547" cy="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Community </a:t>
            </a:r>
            <a:r>
              <a:rPr lang="pt-BR" sz="2800" b="1" dirty="0" err="1">
                <a:solidFill>
                  <a:srgbClr val="494949"/>
                </a:solidFill>
              </a:rPr>
              <a:t>Edition</a:t>
            </a:r>
            <a:r>
              <a:rPr lang="pt-BR" sz="2800" b="1" dirty="0">
                <a:solidFill>
                  <a:srgbClr val="494949"/>
                </a:solidFill>
              </a:rPr>
              <a:t> / Docker CE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Windows, Linux, </a:t>
            </a:r>
            <a:r>
              <a:rPr lang="pt-BR" sz="2800" b="1" dirty="0" err="1">
                <a:solidFill>
                  <a:srgbClr val="494949"/>
                </a:solidFill>
              </a:rPr>
              <a:t>macOS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WSL 2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 </a:t>
            </a:r>
            <a:r>
              <a:rPr lang="pt-BR" sz="2800" b="1" dirty="0" err="1">
                <a:solidFill>
                  <a:srgbClr val="494949"/>
                </a:solidFill>
              </a:rPr>
              <a:t>Subsystem</a:t>
            </a:r>
            <a:r>
              <a:rPr lang="pt-BR" sz="2800" b="1" dirty="0">
                <a:solidFill>
                  <a:srgbClr val="494949"/>
                </a:solidFill>
              </a:rPr>
              <a:t> for Linux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Hub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Microsoft </a:t>
            </a:r>
            <a:r>
              <a:rPr lang="pt-BR" sz="2800" b="1" dirty="0" err="1">
                <a:solidFill>
                  <a:srgbClr val="494949"/>
                </a:solidFill>
              </a:rPr>
              <a:t>Artifact</a:t>
            </a:r>
            <a:r>
              <a:rPr lang="pt-BR" sz="28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Play </a:t>
            </a:r>
            <a:r>
              <a:rPr lang="pt-BR" sz="2800" b="1" dirty="0" err="1">
                <a:solidFill>
                  <a:srgbClr val="494949"/>
                </a:solidFill>
              </a:rPr>
              <a:t>with</a:t>
            </a:r>
            <a:r>
              <a:rPr lang="pt-BR" sz="2800" b="1">
                <a:solidFill>
                  <a:srgbClr val="494949"/>
                </a:solidFill>
              </a:rPr>
              <a:t>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Podman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Também conhecido como </a:t>
            </a:r>
            <a:r>
              <a:rPr lang="pt-BR" sz="3000" b="1" dirty="0">
                <a:solidFill>
                  <a:srgbClr val="494949"/>
                </a:solidFill>
              </a:rPr>
              <a:t>K8s</a:t>
            </a:r>
            <a:r>
              <a:rPr lang="pt-BR" sz="3000" dirty="0">
                <a:solidFill>
                  <a:srgbClr val="494949"/>
                </a:solidFill>
              </a:rPr>
              <a:t> ou </a:t>
            </a:r>
            <a:r>
              <a:rPr lang="pt-BR" sz="3000" b="1" dirty="0" err="1">
                <a:solidFill>
                  <a:srgbClr val="494949"/>
                </a:solidFill>
              </a:rPr>
              <a:t>kube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Desenvolvido originalmente pela </a:t>
            </a:r>
            <a:r>
              <a:rPr lang="pt-BR" sz="30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Mantido pela </a:t>
            </a:r>
            <a:r>
              <a:rPr lang="pt-BR" sz="3000" b="1" dirty="0">
                <a:solidFill>
                  <a:srgbClr val="494949"/>
                </a:solidFill>
              </a:rPr>
              <a:t>Cloud </a:t>
            </a:r>
            <a:r>
              <a:rPr lang="pt-BR" sz="3000" b="1" dirty="0" err="1">
                <a:solidFill>
                  <a:srgbClr val="494949"/>
                </a:solidFill>
              </a:rPr>
              <a:t>Native</a:t>
            </a:r>
            <a:r>
              <a:rPr lang="pt-BR" sz="3000" b="1" dirty="0">
                <a:solidFill>
                  <a:srgbClr val="494949"/>
                </a:solidFill>
              </a:rPr>
              <a:t> </a:t>
            </a:r>
            <a:r>
              <a:rPr lang="pt-BR" sz="3000" b="1" dirty="0" err="1">
                <a:solidFill>
                  <a:srgbClr val="494949"/>
                </a:solidFill>
              </a:rPr>
              <a:t>Computing</a:t>
            </a:r>
            <a:r>
              <a:rPr lang="pt-BR" sz="30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Escrito em </a:t>
            </a:r>
            <a:r>
              <a:rPr lang="pt-BR" sz="30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Open </a:t>
            </a:r>
            <a:r>
              <a:rPr lang="pt-BR" sz="3000" b="1" dirty="0" err="1">
                <a:solidFill>
                  <a:srgbClr val="494949"/>
                </a:solidFill>
              </a:rPr>
              <a:t>source</a:t>
            </a:r>
            <a:endParaRPr lang="pt-BR" sz="30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93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10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Azure Container Apps: uma alternativa...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91327"/>
            <a:ext cx="90677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Serverless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Serviço gerenciado</a:t>
            </a:r>
            <a:r>
              <a:rPr lang="pt-BR" sz="2800" dirty="0">
                <a:solidFill>
                  <a:srgbClr val="494949"/>
                </a:solidFill>
              </a:rPr>
              <a:t> que descomplica o uso de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e alternativas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Custo menor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facilitada com </a:t>
            </a:r>
            <a:r>
              <a:rPr lang="pt-BR" sz="28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DAPR + </a:t>
            </a:r>
            <a:r>
              <a:rPr lang="pt-BR" sz="2800" b="1" dirty="0" err="1">
                <a:solidFill>
                  <a:srgbClr val="494949"/>
                </a:solidFill>
              </a:rPr>
              <a:t>Microservices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083FC83-4064-8445-82D7-4EF219BE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37" y="1516062"/>
            <a:ext cx="1905000" cy="190500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4C7DCA1-9075-198F-8A30-1F568BE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46" y="3970366"/>
            <a:ext cx="2061296" cy="2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80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</a:rPr>
              <a:t>github.com/renatogroffe/Microservices-Kubernetes-UniMetrocamp-2024-08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10909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Oferecido como </a:t>
            </a:r>
            <a:r>
              <a:rPr lang="pt-BR" sz="3200" b="1" dirty="0">
                <a:solidFill>
                  <a:srgbClr val="494949"/>
                </a:solidFill>
              </a:rPr>
              <a:t>serviço</a:t>
            </a:r>
            <a:r>
              <a:rPr lang="pt-BR" sz="3200" dirty="0">
                <a:solidFill>
                  <a:srgbClr val="494949"/>
                </a:solidFill>
              </a:rPr>
              <a:t> por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providers</a:t>
            </a:r>
            <a:r>
              <a:rPr lang="pt-BR" sz="3200" b="1" dirty="0">
                <a:solidFill>
                  <a:srgbClr val="494949"/>
                </a:solidFill>
              </a:rPr>
              <a:t> (Azure </a:t>
            </a:r>
            <a:r>
              <a:rPr lang="pt-BR" sz="3200" b="1" dirty="0" err="1">
                <a:solidFill>
                  <a:srgbClr val="494949"/>
                </a:solidFill>
              </a:rPr>
              <a:t>Managed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Grafana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</a:rPr>
              <a:t>github.com/renatogroffe/Microservices-Kubernetes-UniMetrocamp-2024-08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51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15672"/>
            <a:ext cx="11810999" cy="25483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Monolitos, </a:t>
            </a:r>
            <a:r>
              <a:rPr lang="pt-BR" sz="2400" dirty="0" err="1">
                <a:solidFill>
                  <a:srgbClr val="494949"/>
                </a:solidFill>
              </a:rPr>
              <a:t>Microsserviços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Cloud </a:t>
            </a:r>
            <a:r>
              <a:rPr lang="pt-BR" sz="2400" dirty="0" err="1">
                <a:solidFill>
                  <a:srgbClr val="494949"/>
                </a:solidFill>
              </a:rPr>
              <a:t>Native</a:t>
            </a:r>
            <a:r>
              <a:rPr lang="pt-BR" sz="2400" dirty="0">
                <a:solidFill>
                  <a:srgbClr val="494949"/>
                </a:solidFill>
              </a:rPr>
              <a:t>,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Monitoramento e </a:t>
            </a:r>
            <a:r>
              <a:rPr lang="pt-BR" sz="2400" dirty="0" err="1">
                <a:solidFill>
                  <a:srgbClr val="494949"/>
                </a:solidFill>
              </a:rPr>
              <a:t>Observabilidade</a:t>
            </a:r>
            <a:r>
              <a:rPr lang="pt-BR" sz="2400" dirty="0">
                <a:solidFill>
                  <a:srgbClr val="494949"/>
                </a:solidFill>
              </a:rPr>
              <a:t> com </a:t>
            </a:r>
            <a:r>
              <a:rPr lang="pt-BR" sz="2400" dirty="0" err="1">
                <a:solidFill>
                  <a:srgbClr val="494949"/>
                </a:solidFill>
              </a:rPr>
              <a:t>Grafana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429B5-2DAC-1D17-3F4D-0B156FDF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F53AF-136E-6128-4B22-11B936CF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de evolução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Cross-</a:t>
            </a:r>
            <a:r>
              <a:rPr lang="pt-BR" sz="2400" dirty="0" err="1">
                <a:solidFill>
                  <a:srgbClr val="494949"/>
                </a:solidFill>
              </a:rPr>
              <a:t>cutting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concerns</a:t>
            </a:r>
            <a:r>
              <a:rPr lang="pt-BR" sz="24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Microservices: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motivações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novas tecnologias com maior facilidade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horizontal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Facilidades no Deployment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Melhor organização do trabalho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BAE0C0-D27B-4040-874F-676E27F4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66" y="2938381"/>
            <a:ext cx="2560530" cy="19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5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Arquitetura de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como implementar?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696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com base em conceitos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Adotar uma cultura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Ocultar detalhes internos de implementação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soluções oferecidas por cloud </a:t>
            </a:r>
            <a:r>
              <a:rPr lang="pt-BR" sz="2800" dirty="0" err="1">
                <a:solidFill>
                  <a:srgbClr val="494949"/>
                </a:solidFill>
              </a:rPr>
              <a:t>providers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Azure</a:t>
            </a:r>
            <a:r>
              <a:rPr lang="pt-BR" sz="2800" dirty="0">
                <a:solidFill>
                  <a:srgbClr val="494949"/>
                </a:solidFill>
              </a:rPr>
              <a:t>) e projetos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EC50B7C-49B3-4568-8872-8B37E10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1977198"/>
            <a:ext cx="2362200" cy="132873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2A923EC-EE02-A08A-5E11-106082B4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3689291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Implementando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cloud native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visando escalabilidade e a elasticidade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Resiliência, tolerância a falhas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Containerização</a:t>
            </a:r>
            <a:r>
              <a:rPr lang="pt-BR" sz="2800" dirty="0">
                <a:solidFill>
                  <a:srgbClr val="494949"/>
                </a:solidFill>
              </a:rPr>
              <a:t>, evitar </a:t>
            </a:r>
            <a:r>
              <a:rPr lang="pt-BR" sz="2800" dirty="0" err="1">
                <a:solidFill>
                  <a:srgbClr val="494949"/>
                </a:solidFill>
              </a:rPr>
              <a:t>lock-ins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Ênfase em práticas da cultura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(CI/CD, </a:t>
            </a:r>
            <a:r>
              <a:rPr lang="pt-BR" sz="2800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, testes)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7D152A-3772-8AA7-0297-B2D94D1E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837" y="304006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05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943</TotalTime>
  <Words>2038</Words>
  <Application>Microsoft Office PowerPoint</Application>
  <PresentationFormat>Personalizar</PresentationFormat>
  <Paragraphs>407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Microservices, Escalabilidade e Kubernetes</vt:lpstr>
      <vt:lpstr>Renato Groffe</vt:lpstr>
      <vt:lpstr>Materiais desta apresentação</vt:lpstr>
      <vt:lpstr>Agenda</vt:lpstr>
      <vt:lpstr>Monolitos em software</vt:lpstr>
      <vt:lpstr>Desafios da Arquitetura Monolítica</vt:lpstr>
      <vt:lpstr>Microservices: motivações</vt:lpstr>
      <vt:lpstr>Arquitetura de Microservices: como implementar?</vt:lpstr>
      <vt:lpstr>Implementando soluções cloud native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Containers e o Microsoft Azure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Azure Kubernetes Service (AKS)</vt:lpstr>
      <vt:lpstr>O projeto KEDA: uma visão geral</vt:lpstr>
      <vt:lpstr>O projeto KEDA: uma visão geral</vt:lpstr>
      <vt:lpstr>Kubernetes e complexidade</vt:lpstr>
      <vt:lpstr>Azure Container Apps: uma alternativa...</vt:lpstr>
      <vt:lpstr>Pilares da Observabilidade</vt:lpstr>
      <vt:lpstr>Grafana: uma visão geral</vt:lpstr>
      <vt:lpstr>Grafana: uma visão geral</vt:lpstr>
      <vt:lpstr>Grafana: uma visão geral</vt:lpstr>
      <vt:lpstr>Grafana: uma visão geral</vt:lpstr>
      <vt:lpstr>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465</cp:revision>
  <dcterms:created xsi:type="dcterms:W3CDTF">2016-08-05T22:03:34Z</dcterms:created>
  <dcterms:modified xsi:type="dcterms:W3CDTF">2024-08-31T11:34:32Z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